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76" r:id="rId6"/>
    <p:sldId id="278" r:id="rId7"/>
    <p:sldId id="279" r:id="rId8"/>
    <p:sldId id="277" r:id="rId9"/>
    <p:sldId id="280" r:id="rId10"/>
    <p:sldId id="281" r:id="rId11"/>
    <p:sldId id="282" r:id="rId12"/>
    <p:sldId id="283" r:id="rId13"/>
    <p:sldId id="284" r:id="rId14"/>
    <p:sldId id="285" r:id="rId15"/>
    <p:sldId id="286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64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01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61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98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56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02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98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5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53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27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F99B-172D-498D-9366-2C9C045B3E8A}" type="datetimeFigureOut">
              <a:rPr lang="fr-FR" smtClean="0"/>
              <a:t>07/10/2020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584EB-5FAF-442C-906C-C0A2C1E322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52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72759" y="1716549"/>
            <a:ext cx="8906607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1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Quelle </a:t>
            </a: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dynamique paysagère sur la Commune de Megève ?</a:t>
            </a:r>
            <a:b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fr-FR" sz="31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L’élevage et la forêt en question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048000" y="37356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Synthèse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de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travaux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réalisés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dans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le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cadre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du Master 2 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STADE (IGA) -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Période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2011 à 2013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7498" y="4486125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Maître de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stage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: Loïc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Bartoletti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–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Commune</a:t>
            </a:r>
            <a:r>
              <a:rPr lang="de-DE" kern="150" dirty="0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lang="de-DE" kern="150" dirty="0" err="1">
                <a:solidFill>
                  <a:srgbClr val="FF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Megève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37498" y="56742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de-DE" kern="150" dirty="0" err="1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Conférence</a:t>
            </a:r>
            <a:r>
              <a:rPr lang="de-DE" kern="150" dirty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animée</a:t>
            </a:r>
            <a:r>
              <a:rPr lang="de-DE" kern="150" dirty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par Franck </a:t>
            </a:r>
            <a:r>
              <a:rPr lang="de-DE" kern="150" dirty="0" err="1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Giazzi</a:t>
            </a: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de-DE" kern="150" dirty="0" err="1" smtClean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Géographe</a:t>
            </a:r>
            <a:r>
              <a:rPr lang="de-DE" kern="150" dirty="0" smtClean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, Maître </a:t>
            </a:r>
            <a:r>
              <a:rPr lang="de-DE" kern="150" dirty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de </a:t>
            </a:r>
            <a:r>
              <a:rPr lang="de-DE" kern="150" dirty="0" err="1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c</a:t>
            </a:r>
            <a:r>
              <a:rPr lang="de-DE" kern="150" dirty="0" err="1" smtClean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onférences</a:t>
            </a:r>
            <a:r>
              <a:rPr lang="de-DE" kern="150" dirty="0" smtClean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de-DE" kern="150" dirty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à </a:t>
            </a:r>
            <a:r>
              <a:rPr lang="de-DE" kern="150" dirty="0" err="1" smtClean="0">
                <a:solidFill>
                  <a:srgbClr val="000000"/>
                </a:solidFill>
                <a:effectLst>
                  <a:outerShdw dist="17958" dir="2700000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l'IUGA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19" y="5006719"/>
            <a:ext cx="3017979" cy="18309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725" y="5047337"/>
            <a:ext cx="2623684" cy="174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Forme libre 3"/>
          <p:cNvSpPr/>
          <p:nvPr/>
        </p:nvSpPr>
        <p:spPr>
          <a:xfrm>
            <a:off x="4562280" y="541856"/>
            <a:ext cx="3331210" cy="3384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7160" rIns="90000" bIns="47160" anchor="t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800" b="1" kern="1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Un siècle et demi d’évolution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82399" y="1544130"/>
            <a:ext cx="3504873" cy="262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403123" y="1862431"/>
            <a:ext cx="3783622" cy="248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76674" y="4165410"/>
            <a:ext cx="3906741" cy="24970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4682782" y="2207949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Situation 1860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488693" y="2577281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Situation 1955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403123" y="4948914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Situation 2010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449" y="5675636"/>
            <a:ext cx="195088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08371" y="880311"/>
            <a:ext cx="77187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enquêtes ont été réalisées auprès des agriculteurs</a:t>
            </a:r>
          </a:p>
          <a:p>
            <a:pPr algn="ctr"/>
            <a:endParaRPr lang="fr-F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sont les principaux résultats ?</a:t>
            </a:r>
          </a:p>
          <a:p>
            <a:pPr algn="ctr"/>
            <a:endParaRPr lang="fr-F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 de texte 40"/>
          <p:cNvSpPr txBox="1"/>
          <p:nvPr/>
        </p:nvSpPr>
        <p:spPr>
          <a:xfrm>
            <a:off x="3221281" y="2333113"/>
            <a:ext cx="5819775" cy="38271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8080" rIns="0" bIns="0" anchor="t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8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500" b="1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fr-FR" sz="1600" b="1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es massifs différents  mais des éléments communs</a:t>
            </a:r>
            <a:r>
              <a:rPr lang="fr-FR" sz="16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: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4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 Un vieillissement des exploitants dont la succession n’est pas systématiquement assurée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</a:t>
            </a:r>
            <a:r>
              <a:rPr lang="fr-FR" sz="14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</a:t>
            </a:r>
            <a:r>
              <a:rPr lang="fr-FR" sz="14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ahoma" panose="020B0604030504040204" pitchFamily="34" charset="0"/>
              </a:rPr>
              <a:t>es petites exploitations ont tendance à disparaître. Mais de plus grandes tendent à se développer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4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 Un troupeau qui dans son ensemble est dominé par les génisses. Raisons : impossibilité de traire en alpage (chalets en mauvais état) ? Eviter la contrainte de la traite ? Conséquence paysagère : une contribution à l’enforestation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4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 Une tendance générale à la fermeture des espaces ouverts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4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-Une autonomie en fourrage pas toujours garantie du fait de la diminution des espaces prairiaux sous l’effet de la pression urbaine.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Zone de texte 42"/>
          <p:cNvSpPr txBox="1"/>
          <p:nvPr/>
        </p:nvSpPr>
        <p:spPr>
          <a:xfrm>
            <a:off x="4586256" y="996848"/>
            <a:ext cx="3763010" cy="2711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2000" b="1" kern="15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Et demain, quel paysage ?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7923" y="1970098"/>
            <a:ext cx="4281170" cy="275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39154" y="2470638"/>
            <a:ext cx="5671038" cy="38334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4369093" y="1693961"/>
            <a:ext cx="3629660" cy="528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7160" rIns="90000" bIns="47160" anchor="t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Situation projetée à partir des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Trajectoires enregistrées depuis 1860.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98" y="5149316"/>
            <a:ext cx="6121619" cy="4351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362" y="5755293"/>
            <a:ext cx="195088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Zone de texte 49"/>
          <p:cNvSpPr txBox="1"/>
          <p:nvPr/>
        </p:nvSpPr>
        <p:spPr>
          <a:xfrm>
            <a:off x="3751140" y="752690"/>
            <a:ext cx="4654550" cy="488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algn="ctr"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2000" b="1" kern="15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Conclusion</a:t>
            </a:r>
            <a:br>
              <a:rPr lang="fr-FR" sz="2000" b="1" kern="15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fr-FR" sz="1600" b="1" i="1" kern="15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Déclin, effondrement ou mutation ?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41" y="2162908"/>
            <a:ext cx="9571348" cy="37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Forme libre 3"/>
          <p:cNvSpPr/>
          <p:nvPr/>
        </p:nvSpPr>
        <p:spPr>
          <a:xfrm>
            <a:off x="2953685" y="1367937"/>
            <a:ext cx="7535008" cy="21753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no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b="1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Dans une première lecture du paysage, on comprend la constance des changements.  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Cependant d'autres éléments complètent cette lecture contemporaine: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 Le changement climatique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 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Les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pressions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anthropiques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sur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l'environnement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(la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ressource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eau)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 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L'envolée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du prix du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foncier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avec pour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corollaire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le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déclin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 </a:t>
            </a:r>
            <a:r>
              <a:rPr lang="en-US" sz="16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démographique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623" y="4332534"/>
            <a:ext cx="5464040" cy="63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616" y="1416201"/>
            <a:ext cx="7168290" cy="10280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40339" y="2829942"/>
            <a:ext cx="107516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 n’évoquera pas un effondrement mais plutôt un déclin du modèle, et pour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tre plus positif de mutation ou de destruction créatrice selon le modèle des cycles adaptatifs</a:t>
            </a:r>
          </a:p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Holling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(2001)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22347" y="4166438"/>
            <a:ext cx="4241800" cy="2105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cteur droit 7"/>
          <p:cNvCxnSpPr/>
          <p:nvPr/>
        </p:nvCxnSpPr>
        <p:spPr>
          <a:xfrm flipV="1">
            <a:off x="4300757" y="5606073"/>
            <a:ext cx="864870" cy="1079500"/>
          </a:xfrm>
          <a:prstGeom prst="line">
            <a:avLst/>
          </a:prstGeom>
          <a:noFill/>
          <a:ln w="19080" cap="sq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9" name="Connecteur droit 8"/>
          <p:cNvCxnSpPr/>
          <p:nvPr/>
        </p:nvCxnSpPr>
        <p:spPr>
          <a:xfrm flipH="1">
            <a:off x="6467761" y="4182738"/>
            <a:ext cx="1415415" cy="608965"/>
          </a:xfrm>
          <a:prstGeom prst="line">
            <a:avLst/>
          </a:prstGeom>
          <a:noFill/>
          <a:ln w="19080" cap="sq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10" name="Connecteur droit 9"/>
          <p:cNvCxnSpPr/>
          <p:nvPr/>
        </p:nvCxnSpPr>
        <p:spPr>
          <a:xfrm flipH="1" flipV="1">
            <a:off x="7175468" y="4867508"/>
            <a:ext cx="1339850" cy="1123315"/>
          </a:xfrm>
          <a:prstGeom prst="line">
            <a:avLst/>
          </a:prstGeom>
          <a:noFill/>
          <a:ln w="19080" cap="sq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11" name="Forme libre 10"/>
          <p:cNvSpPr/>
          <p:nvPr/>
        </p:nvSpPr>
        <p:spPr>
          <a:xfrm>
            <a:off x="2229387" y="6458878"/>
            <a:ext cx="2071370" cy="2705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7160" rIns="90000" bIns="47160" anchor="t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3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Le temps des agriculteurs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7883176" y="3883895"/>
            <a:ext cx="1967865" cy="4197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7160" rIns="90000" bIns="47160" anchor="t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2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Maturité des sports d’hiver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2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</a:t>
            </a:r>
            <a:r>
              <a:rPr lang="fr-FR" sz="1200" kern="15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fr-FR" sz="12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moyenne</a:t>
            </a:r>
            <a:r>
              <a:rPr lang="fr-FR" sz="1200" kern="15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fr-FR" sz="12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montagne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97140" y="5844779"/>
            <a:ext cx="1928019" cy="60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2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Actuel : vraisemblable</a:t>
            </a: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2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amorce de déclin</a:t>
            </a: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2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du modèle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02531" y="6334298"/>
            <a:ext cx="955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© F. </a:t>
            </a:r>
            <a:r>
              <a:rPr lang="fr-FR" sz="1400" i="1" dirty="0" err="1"/>
              <a:t>Giazzi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825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6984" y="8594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ndale Sans UI"/>
                <a:cs typeface="Tahoma" panose="020B0604030504040204" pitchFamily="34" charset="0"/>
              </a:rPr>
              <a:t>Principaux</a:t>
            </a:r>
            <a:r>
              <a:rPr lang="de-DE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ndale Sans UI"/>
                <a:cs typeface="Tahoma" panose="020B0604030504040204" pitchFamily="34" charset="0"/>
              </a:rPr>
              <a:t>éléments</a:t>
            </a:r>
            <a:r>
              <a:rPr lang="de-DE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ndale Sans UI"/>
                <a:cs typeface="Tahoma" panose="020B0604030504040204" pitchFamily="34" charset="0"/>
              </a:rPr>
              <a:t> de la </a:t>
            </a:r>
            <a:r>
              <a:rPr lang="de-DE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ndale Sans UI"/>
                <a:cs typeface="Tahoma" panose="020B0604030504040204" pitchFamily="34" charset="0"/>
              </a:rPr>
              <a:t>conférence</a:t>
            </a: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sz="1200" b="1" kern="150" dirty="0" smtClean="0">
                <a:effectLst/>
                <a:latin typeface="Arial" panose="020B0604020202020204" pitchFamily="34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sp>
        <p:nvSpPr>
          <p:cNvPr id="6" name="Zone de texte 12"/>
          <p:cNvSpPr txBox="1"/>
          <p:nvPr/>
        </p:nvSpPr>
        <p:spPr>
          <a:xfrm>
            <a:off x="4935976" y="1912916"/>
            <a:ext cx="2583815" cy="337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8880" rIns="0" bIns="0" anchor="ctr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200" b="1" kern="1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Des questions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7" name="Zone de texte 13"/>
          <p:cNvSpPr txBox="1"/>
          <p:nvPr/>
        </p:nvSpPr>
        <p:spPr>
          <a:xfrm>
            <a:off x="1471246" y="2597397"/>
            <a:ext cx="9715499" cy="4260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8080" rIns="0" bIns="0" anchor="ctr" anchorCtr="0" compatLnSpc="0">
            <a:spAutoFit/>
          </a:bodyPr>
          <a:lstStyle/>
          <a:p>
            <a:pPr marL="400050" indent="-400050" hangingPunct="0">
              <a:lnSpc>
                <a:spcPct val="92000"/>
              </a:lnSpc>
              <a:spcAft>
                <a:spcPts val="0"/>
              </a:spcAft>
              <a:buAutoNum type="romanUcPeriod"/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4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Pourquoi</a:t>
            </a:r>
            <a:r>
              <a:rPr lang="en-US" sz="24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travailler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sur le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?</a:t>
            </a:r>
          </a:p>
          <a:p>
            <a:pPr marL="285750" indent="-285750" hangingPunct="0">
              <a:lnSpc>
                <a:spcPct val="92000"/>
              </a:lnSpc>
              <a:spcAft>
                <a:spcPts val="0"/>
              </a:spcAft>
              <a:buAutoNum type="romanUcPeriod"/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24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24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24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II.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Qu'apporte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cette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démarche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par rapport à la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compréhension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du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territoire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et de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ses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enjeux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?</a:t>
            </a: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24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24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24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III.Quelle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est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l'histoire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du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mégevan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?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Quelle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est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sa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possible </a:t>
            </a:r>
            <a:r>
              <a:rPr lang="en-US" sz="24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évolution</a:t>
            </a:r>
            <a:r>
              <a:rPr lang="en-US" sz="24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4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?</a:t>
            </a: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200" kern="150" dirty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Zone de texte 15"/>
          <p:cNvSpPr txBox="1"/>
          <p:nvPr/>
        </p:nvSpPr>
        <p:spPr>
          <a:xfrm>
            <a:off x="4277011" y="1206945"/>
            <a:ext cx="4381500" cy="337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8880" rIns="0" bIns="0" anchor="ctr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200" b="1" kern="15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Premiers éléments de réponse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2708" y="2201964"/>
            <a:ext cx="1106072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b="1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Point I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.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Avoir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une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lecture fine du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c'est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amorcer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la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compréhension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du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territoire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c'est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à dire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comprendre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l'action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l'homme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sur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l'espace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709" y="3257467"/>
            <a:ext cx="10902460" cy="213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b="1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Point II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. Les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enjeux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actuels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des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territoires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moyenne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montagne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:</a:t>
            </a: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kern="150" dirty="0" smtClean="0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1) </a:t>
            </a:r>
            <a:r>
              <a:rPr lang="en-US" sz="2000" kern="150" dirty="0" err="1" smtClean="0">
                <a:solidFill>
                  <a:srgbClr val="000000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'impact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du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changement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climatique</a:t>
            </a:r>
            <a:endParaRPr lang="en-US" sz="2000" kern="15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228600" indent="-228600" hangingPunct="0">
              <a:lnSpc>
                <a:spcPct val="92000"/>
              </a:lnSpc>
              <a:spcAft>
                <a:spcPts val="0"/>
              </a:spcAft>
              <a:buAutoNum type="arabicParenR"/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2) Les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pressions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anthropiques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sur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l'environnement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(la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ressource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eau,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l'uniformisation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des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du</a:t>
            </a:r>
            <a:r>
              <a:rPr lang="en-US" sz="28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fait de la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déprise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agricole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3)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L'envolée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du prix du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foncier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et du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niveau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vie avec pour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corollaire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le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déclin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démographique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708" y="5431835"/>
            <a:ext cx="5586786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Le </a:t>
            </a: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traduit</a:t>
            </a: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l'ensemble</a:t>
            </a: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ces</a:t>
            </a: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enjeux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5346" y="2010333"/>
            <a:ext cx="5647700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b="1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Point III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. Les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trois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temps du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mégevan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: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346" y="2690731"/>
            <a:ext cx="10756200" cy="2414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1) Le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agro-pastoral : le temps des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agriculteurs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(XIX siècle)</a:t>
            </a:r>
          </a:p>
          <a:p>
            <a:pPr marL="228600" indent="-228600" hangingPunct="0">
              <a:lnSpc>
                <a:spcPct val="92000"/>
              </a:lnSpc>
              <a:spcAft>
                <a:spcPts val="0"/>
              </a:spcAft>
              <a:buAutoNum type="arabicParenR"/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2) La mutation du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avec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l'émergence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des sports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d'hiver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: un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espace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partagé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(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années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50)</a:t>
            </a: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3)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Aujourd'hui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, un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toujours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evolution : </a:t>
            </a:r>
            <a:r>
              <a:rPr lang="en-US" sz="2000" b="1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contraction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l’espace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agricole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lang="en-US" sz="2000" b="1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dilatation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l’espace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urbain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et du milieu naturel.</a:t>
            </a: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2000" kern="150" dirty="0" smtClean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4) Et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demain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quel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0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0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?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4715" y="5409893"/>
            <a:ext cx="6096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Notre </a:t>
            </a: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présentation</a:t>
            </a: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se propose </a:t>
            </a: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d'aborder</a:t>
            </a:r>
            <a:endParaRPr lang="fr-FR" sz="1200" kern="150" dirty="0" smtClean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0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ces</a:t>
            </a:r>
            <a:r>
              <a:rPr lang="en-US" sz="20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4 points.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1430" y="880311"/>
            <a:ext cx="6096000" cy="715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en-US" sz="22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1). Le </a:t>
            </a:r>
            <a:r>
              <a:rPr lang="en-US" sz="22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lang="en-US" sz="22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agro-pastoral : </a:t>
            </a:r>
            <a:br>
              <a:rPr lang="en-US" sz="22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2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le temps des </a:t>
            </a:r>
            <a:r>
              <a:rPr lang="en-US" sz="2200" b="1" kern="15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agriculteurs</a:t>
            </a:r>
            <a:r>
              <a:rPr lang="en-US" sz="2200" b="1" kern="15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(XIX siècle)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66746" y="1890347"/>
            <a:ext cx="5323987" cy="3868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rme libre 5"/>
          <p:cNvSpPr/>
          <p:nvPr/>
        </p:nvSpPr>
        <p:spPr>
          <a:xfrm>
            <a:off x="4046806" y="5895412"/>
            <a:ext cx="3992880" cy="4167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60840" rIns="90000" bIns="45000" anchor="t" anchorCtr="0" compatLnSpc="0">
            <a:no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de-DE" sz="18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L‘espace agro-sylvo-pastoral en 1860</a:t>
            </a:r>
            <a:endParaRPr lang="fr-FR" sz="1200" kern="15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66746" y="5587635"/>
            <a:ext cx="1930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© F. </a:t>
            </a:r>
            <a:r>
              <a:rPr lang="fr-FR" sz="1400" i="1" dirty="0" err="1" smtClean="0"/>
              <a:t>Giazzi</a:t>
            </a:r>
            <a:r>
              <a:rPr lang="fr-FR" sz="1400" i="1" dirty="0" smtClean="0"/>
              <a:t> et F. Jacquier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76803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745" y="996848"/>
            <a:ext cx="7443861" cy="816935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50062" y="1942589"/>
            <a:ext cx="5937860" cy="36422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166613" y="5854504"/>
            <a:ext cx="4504759" cy="318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6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Espace agro-</a:t>
            </a:r>
            <a:r>
              <a:rPr lang="fr-FR" sz="1600" kern="15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sylvo</a:t>
            </a:r>
            <a:r>
              <a:rPr lang="fr-FR" sz="16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-pastoral dans les années 50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640" y="4300963"/>
            <a:ext cx="3688360" cy="21631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2605" y="6571336"/>
            <a:ext cx="2842066" cy="2866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6829" y="5382540"/>
            <a:ext cx="195088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39" y="1459523"/>
            <a:ext cx="9605361" cy="4879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822" y="6356839"/>
            <a:ext cx="9041771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dirty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3D du massif de </a:t>
            </a:r>
            <a:r>
              <a:rPr lang="fr-FR" dirty="0" err="1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Rochebrune</a:t>
            </a:r>
            <a:r>
              <a:rPr lang="fr-FR" dirty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 dans les années </a:t>
            </a:r>
            <a:r>
              <a:rPr lang="fr-FR" dirty="0" smtClean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50 – Réalisation C. Leroy M2 IGA, 2011</a:t>
            </a:r>
            <a:endParaRPr lang="fr-FR" dirty="0">
              <a:solidFill>
                <a:srgbClr val="000000"/>
              </a:solidFill>
              <a:latin typeface="Arial" pitchFamily="34"/>
              <a:ea typeface="Lucida Sans Unicode" pitchFamily="34"/>
              <a:cs typeface="Lucida Sans Unicode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94236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385" y="2244665"/>
            <a:ext cx="5041829" cy="36213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10" y="2244665"/>
            <a:ext cx="4682134" cy="3243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26534" y="5609732"/>
            <a:ext cx="23070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000" i="1" dirty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Megève </a:t>
            </a:r>
            <a:r>
              <a:rPr lang="fr-FR" sz="1000" i="1" dirty="0" smtClean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aujourd'hui</a:t>
            </a:r>
            <a:r>
              <a:rPr lang="fr-FR" sz="1000" i="1" dirty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, © </a:t>
            </a:r>
            <a:r>
              <a:rPr lang="fr-FR" sz="1000" i="1" dirty="0" err="1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Top’s</a:t>
            </a:r>
            <a:r>
              <a:rPr lang="fr-FR" sz="1000" i="1" dirty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 </a:t>
            </a:r>
            <a:r>
              <a:rPr lang="fr-FR" sz="1000" i="1" dirty="0" err="1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Socquet</a:t>
            </a:r>
            <a:endParaRPr lang="fr-FR" sz="1000" i="1" dirty="0">
              <a:solidFill>
                <a:srgbClr val="000000"/>
              </a:solidFill>
              <a:latin typeface="Arial" pitchFamily="34"/>
              <a:ea typeface="Lucida Sans Unicode" pitchFamily="34"/>
              <a:cs typeface="Lucida Sans Unicode" pitchFamily="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83683" y="5987717"/>
            <a:ext cx="2247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000" i="1" dirty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Megève vers 1935, © </a:t>
            </a:r>
            <a:r>
              <a:rPr lang="fr-FR" sz="1000" i="1" dirty="0" err="1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Top’s</a:t>
            </a:r>
            <a:r>
              <a:rPr lang="fr-FR" sz="1000" i="1" dirty="0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 </a:t>
            </a:r>
            <a:r>
              <a:rPr lang="fr-FR" sz="1000" i="1" dirty="0" err="1">
                <a:solidFill>
                  <a:srgbClr val="000000"/>
                </a:solidFill>
                <a:latin typeface="Arial" pitchFamily="34"/>
                <a:ea typeface="Lucida Sans Unicode" pitchFamily="34"/>
                <a:cs typeface="Lucida Sans Unicode" pitchFamily="34"/>
              </a:rPr>
              <a:t>Socquet</a:t>
            </a:r>
            <a:endParaRPr lang="fr-FR" sz="1000" i="1" dirty="0">
              <a:solidFill>
                <a:srgbClr val="000000"/>
              </a:solidFill>
              <a:latin typeface="Arial" pitchFamily="34"/>
              <a:ea typeface="Lucida Sans Unicode" pitchFamily="34"/>
              <a:cs typeface="Lucida Sans Unicode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1228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693" y="216492"/>
            <a:ext cx="1396105" cy="7803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3" y="216492"/>
            <a:ext cx="2161526" cy="1327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8191" y="1073232"/>
            <a:ext cx="7660501" cy="1111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lnSpc>
                <a:spcPct val="92000"/>
              </a:lnSpc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3).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Aujourd'hui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, un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paysage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toujours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evolution : </a:t>
            </a:r>
            <a:r>
              <a:rPr kumimoji="0" lang="en-US" sz="2400" b="1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contraction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l’espace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agricole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kumimoji="0" lang="en-US" sz="2400" b="1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dilatation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de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l’espace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kumimoji="0" lang="en-US" sz="2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urbain</a:t>
            </a:r>
            <a:r>
              <a:rPr kumimoji="0" lang="en-US" sz="2400" b="0" i="0" u="none" strike="noStrike" kern="15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et du milieu naturel.</a:t>
            </a:r>
            <a:endParaRPr lang="fr-FR" sz="2400" kern="150" dirty="0">
              <a:solidFill>
                <a:srgbClr val="FF0000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49244" y="2675964"/>
            <a:ext cx="5614035" cy="32645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4387264" y="6172255"/>
            <a:ext cx="3980180" cy="3384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7160" rIns="90000" bIns="47160" anchor="t" anchorCtr="0" compatLnSpc="0">
            <a:spAutoFit/>
          </a:bodyPr>
          <a:lstStyle/>
          <a:p>
            <a:pPr hangingPunct="0">
              <a:lnSpc>
                <a:spcPct val="92000"/>
              </a:lnSpc>
              <a:spcAft>
                <a:spcPts val="0"/>
              </a:spcAft>
              <a:tabLst>
                <a:tab pos="254635" algn="l"/>
                <a:tab pos="509270" algn="l"/>
                <a:tab pos="763905" algn="l"/>
                <a:tab pos="1018540" algn="l"/>
                <a:tab pos="1273175" algn="l"/>
                <a:tab pos="1528445" algn="l"/>
                <a:tab pos="1782445" algn="l"/>
                <a:tab pos="2037715" algn="l"/>
                <a:tab pos="2292350" algn="l"/>
                <a:tab pos="2546985" algn="l"/>
                <a:tab pos="2801620" algn="l"/>
                <a:tab pos="3056255" algn="l"/>
                <a:tab pos="3310890" algn="l"/>
                <a:tab pos="3565525" algn="l"/>
                <a:tab pos="3820160" algn="l"/>
                <a:tab pos="4075430" algn="l"/>
                <a:tab pos="4329430" algn="l"/>
                <a:tab pos="4584700" algn="l"/>
                <a:tab pos="4839335" algn="l"/>
                <a:tab pos="5093970" algn="l"/>
              </a:tabLst>
            </a:pPr>
            <a:r>
              <a:rPr lang="fr-FR" sz="18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L’espace agro-</a:t>
            </a:r>
            <a:r>
              <a:rPr lang="fr-FR" sz="1800" kern="1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sylvo</a:t>
            </a:r>
            <a:r>
              <a:rPr lang="fr-FR" sz="1800" kern="1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-pastoral en 2010</a:t>
            </a:r>
            <a:endParaRPr lang="fr-FR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03" y="2175761"/>
            <a:ext cx="3738529" cy="24923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248" y="4668114"/>
            <a:ext cx="2310584" cy="2743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244" y="5678392"/>
            <a:ext cx="195088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5522</TotalTime>
  <Words>663</Words>
  <Application>Microsoft Office PowerPoint</Application>
  <PresentationFormat>Grand écran</PresentationFormat>
  <Paragraphs>95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Andale Sans UI</vt:lpstr>
      <vt:lpstr>Arial</vt:lpstr>
      <vt:lpstr>Calibri</vt:lpstr>
      <vt:lpstr>Calibri Light</vt:lpstr>
      <vt:lpstr>Lucida Sans Unicode</vt:lpstr>
      <vt:lpstr>Tahoma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giazzif</dc:creator>
  <cp:lastModifiedBy>JULLIEN Loïc</cp:lastModifiedBy>
  <cp:revision>16</cp:revision>
  <dcterms:created xsi:type="dcterms:W3CDTF">2020-09-17T09:02:20Z</dcterms:created>
  <dcterms:modified xsi:type="dcterms:W3CDTF">2020-10-07T06:52:15Z</dcterms:modified>
</cp:coreProperties>
</file>